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8" r:id="rId6"/>
    <p:sldId id="257" r:id="rId7"/>
    <p:sldId id="261" r:id="rId8"/>
    <p:sldId id="260" r:id="rId9"/>
    <p:sldId id="286" r:id="rId10"/>
    <p:sldId id="287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10/28/2021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jpe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10/28/2021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REFER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C++ Library 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+mj-lt"/>
                <a:ea typeface="Cambria" panose="02040503050406030204" pitchFamily="18" charset="0"/>
              </a:rPr>
              <a:t>Refer is a C++ library, with the implementation of commonly used and most important Data structures and Algorithms, a compact version of STL (Standard Template Library).</a:t>
            </a:r>
          </a:p>
          <a:p>
            <a:r>
              <a:rPr lang="en-US" dirty="0">
                <a:latin typeface="+mj-lt"/>
                <a:ea typeface="Cambria" panose="02040503050406030204" pitchFamily="18" charset="0"/>
              </a:rPr>
              <a:t>#include “</a:t>
            </a:r>
            <a:r>
              <a:rPr lang="en-US" dirty="0" err="1">
                <a:latin typeface="+mj-lt"/>
                <a:ea typeface="Cambria" panose="02040503050406030204" pitchFamily="18" charset="0"/>
              </a:rPr>
              <a:t>refer.h</a:t>
            </a:r>
            <a:r>
              <a:rPr lang="en-US" dirty="0">
                <a:latin typeface="+mj-lt"/>
                <a:ea typeface="Cambria" panose="02040503050406030204" pitchFamily="18" charset="0"/>
              </a:rPr>
              <a:t>”  will be the main header file that will include all the sub-header files.</a:t>
            </a:r>
          </a:p>
          <a:p>
            <a:r>
              <a:rPr lang="en-US" dirty="0">
                <a:latin typeface="+mj-lt"/>
                <a:ea typeface="Cambria" panose="02040503050406030204" pitchFamily="18" charset="0"/>
              </a:rPr>
              <a:t>Every data structure can be accessed in two ways – </a:t>
            </a:r>
          </a:p>
          <a:p>
            <a:pPr marL="0" indent="0">
              <a:buNone/>
            </a:pPr>
            <a:r>
              <a:rPr lang="en-US" dirty="0">
                <a:latin typeface="+mj-lt"/>
                <a:ea typeface="Cambria" panose="02040503050406030204" pitchFamily="18" charset="0"/>
              </a:rPr>
              <a:t>	</a:t>
            </a:r>
            <a:r>
              <a:rPr lang="en-US" dirty="0" err="1">
                <a:latin typeface="+mj-lt"/>
                <a:ea typeface="Cambria" panose="02040503050406030204" pitchFamily="18" charset="0"/>
              </a:rPr>
              <a:t>i</a:t>
            </a:r>
            <a:r>
              <a:rPr lang="en-US" dirty="0">
                <a:latin typeface="+mj-lt"/>
                <a:ea typeface="Cambria" panose="02040503050406030204" pitchFamily="18" charset="0"/>
              </a:rPr>
              <a:t>) including specific data structure header file, </a:t>
            </a:r>
          </a:p>
          <a:p>
            <a:pPr marL="0" indent="0">
              <a:buNone/>
            </a:pPr>
            <a:r>
              <a:rPr lang="en-US" dirty="0">
                <a:latin typeface="+mj-lt"/>
                <a:ea typeface="Cambria" panose="02040503050406030204" pitchFamily="18" charset="0"/>
              </a:rPr>
              <a:t>	e.g. #include “</a:t>
            </a:r>
            <a:r>
              <a:rPr lang="en-US" dirty="0" err="1">
                <a:latin typeface="+mj-lt"/>
                <a:ea typeface="Cambria" panose="02040503050406030204" pitchFamily="18" charset="0"/>
              </a:rPr>
              <a:t>binarytree.h</a:t>
            </a:r>
            <a:r>
              <a:rPr lang="en-US" dirty="0">
                <a:latin typeface="+mj-lt"/>
                <a:ea typeface="Cambria" panose="02040503050406030204" pitchFamily="18" charset="0"/>
              </a:rPr>
              <a:t>”</a:t>
            </a:r>
          </a:p>
          <a:p>
            <a:pPr marL="0" indent="0">
              <a:buNone/>
            </a:pPr>
            <a:r>
              <a:rPr lang="en-US" dirty="0">
                <a:latin typeface="+mj-lt"/>
                <a:ea typeface="Cambria" panose="02040503050406030204" pitchFamily="18" charset="0"/>
              </a:rPr>
              <a:t>	ii) including principal header file, i.e. </a:t>
            </a:r>
            <a:r>
              <a:rPr lang="en-US" dirty="0" err="1">
                <a:latin typeface="+mj-lt"/>
                <a:ea typeface="Cambria" panose="02040503050406030204" pitchFamily="18" charset="0"/>
              </a:rPr>
              <a:t>refer.h</a:t>
            </a:r>
            <a:endParaRPr lang="en-US" dirty="0">
              <a:latin typeface="+mj-lt"/>
              <a:ea typeface="Cambria" panose="02040503050406030204" pitchFamily="18" charset="0"/>
            </a:endParaRPr>
          </a:p>
          <a:p>
            <a:r>
              <a:rPr lang="en-US" dirty="0">
                <a:latin typeface="+mj-lt"/>
                <a:ea typeface="Cambria" panose="02040503050406030204" pitchFamily="18" charset="0"/>
              </a:rPr>
              <a:t> In a similar fashion, algorithms can be accessed.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algn="l"/>
            <a:r>
              <a:rPr lang="en-US" dirty="0"/>
              <a:t>List of data structures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/>
        <p:txBody>
          <a:bodyPr/>
          <a:lstStyle/>
          <a:p>
            <a:r>
              <a:rPr lang="en-US" dirty="0"/>
              <a:t>Linked lists (Singly, Doubly, Circular)</a:t>
            </a:r>
          </a:p>
          <a:p>
            <a:r>
              <a:rPr lang="en-US" dirty="0"/>
              <a:t>Stack</a:t>
            </a:r>
          </a:p>
          <a:p>
            <a:r>
              <a:rPr lang="en-US" dirty="0"/>
              <a:t>Queue</a:t>
            </a:r>
          </a:p>
          <a:p>
            <a:r>
              <a:rPr lang="en-US" dirty="0"/>
              <a:t>Priority Queue</a:t>
            </a:r>
          </a:p>
          <a:p>
            <a:r>
              <a:rPr lang="en-US" dirty="0"/>
              <a:t>HashMap</a:t>
            </a:r>
          </a:p>
          <a:p>
            <a:r>
              <a:rPr lang="en-US" dirty="0"/>
              <a:t>Set</a:t>
            </a:r>
          </a:p>
          <a:p>
            <a:r>
              <a:rPr lang="en-US" dirty="0"/>
              <a:t>Trees (k-</a:t>
            </a:r>
            <a:r>
              <a:rPr lang="en-US" dirty="0" err="1"/>
              <a:t>ary</a:t>
            </a:r>
            <a:r>
              <a:rPr lang="en-US" dirty="0"/>
              <a:t>, binary, binary search tree)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E10BF4-175D-4C62-8B64-CAA138F39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746" y="2093119"/>
            <a:ext cx="5103754" cy="368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algn="l"/>
            <a:r>
              <a:rPr lang="en-US" dirty="0"/>
              <a:t>List of algorithms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Sum, Difference, Multiplication, Division</a:t>
            </a:r>
          </a:p>
          <a:p>
            <a:r>
              <a:rPr lang="en-US" dirty="0"/>
              <a:t>Maximum, Minimum</a:t>
            </a:r>
          </a:p>
          <a:p>
            <a:r>
              <a:rPr lang="en-US" dirty="0"/>
              <a:t>Print, Print Reverse</a:t>
            </a:r>
          </a:p>
          <a:p>
            <a:r>
              <a:rPr lang="en-US" dirty="0"/>
              <a:t>Even, Odd, Palindrome</a:t>
            </a:r>
          </a:p>
          <a:p>
            <a:r>
              <a:rPr lang="en-US" dirty="0"/>
              <a:t>Searching</a:t>
            </a:r>
          </a:p>
          <a:p>
            <a:r>
              <a:rPr lang="en-US" dirty="0"/>
              <a:t>Sorting</a:t>
            </a:r>
          </a:p>
          <a:p>
            <a:r>
              <a:rPr lang="en-US" dirty="0"/>
              <a:t>Reverse</a:t>
            </a:r>
          </a:p>
          <a:p>
            <a:r>
              <a:rPr lang="en-US" dirty="0"/>
              <a:t>Find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F831EA-DC74-4820-8E61-18275E72E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49" y="2093119"/>
            <a:ext cx="4705351" cy="352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3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92" y="163225"/>
            <a:ext cx="7781544" cy="859055"/>
          </a:xfrm>
        </p:spPr>
        <p:txBody>
          <a:bodyPr>
            <a:normAutofit/>
          </a:bodyPr>
          <a:lstStyle/>
          <a:p>
            <a:r>
              <a:rPr lang="en-US" sz="3200" dirty="0"/>
              <a:t>Team Members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6510BE-E031-428C-B628-1B3CE8395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44" y="1703291"/>
            <a:ext cx="2096621" cy="209662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3BBDC8-1819-4C7F-B3F4-8FF477D7328B}"/>
              </a:ext>
            </a:extLst>
          </p:cNvPr>
          <p:cNvSpPr txBox="1"/>
          <p:nvPr/>
        </p:nvSpPr>
        <p:spPr>
          <a:xfrm>
            <a:off x="796244" y="4117228"/>
            <a:ext cx="27896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+mj-lt"/>
              </a:rPr>
              <a:t>Rhythm </a:t>
            </a:r>
            <a:r>
              <a:rPr lang="en-US" sz="1500" dirty="0" err="1">
                <a:solidFill>
                  <a:schemeClr val="bg1"/>
                </a:solidFill>
                <a:latin typeface="+mj-lt"/>
              </a:rPr>
              <a:t>Shandlya</a:t>
            </a:r>
            <a:endParaRPr lang="en-US" sz="1500" dirty="0">
              <a:solidFill>
                <a:schemeClr val="bg1"/>
              </a:solidFill>
              <a:latin typeface="+mj-lt"/>
            </a:endParaRPr>
          </a:p>
          <a:p>
            <a:r>
              <a:rPr lang="en-US" sz="1500" dirty="0">
                <a:solidFill>
                  <a:schemeClr val="bg1"/>
                </a:solidFill>
                <a:latin typeface="+mj-lt"/>
              </a:rPr>
              <a:t>9920103062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2AD2546-EBC6-486F-8DAE-A5BA5807C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949" y="1336304"/>
            <a:ext cx="2454659" cy="237965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5892E6-A5E2-49E9-9F22-A262CDC5061A}"/>
              </a:ext>
            </a:extLst>
          </p:cNvPr>
          <p:cNvSpPr txBox="1"/>
          <p:nvPr/>
        </p:nvSpPr>
        <p:spPr>
          <a:xfrm>
            <a:off x="7023845" y="3840229"/>
            <a:ext cx="610048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+mj-lt"/>
              </a:rPr>
              <a:t>Raghav </a:t>
            </a:r>
            <a:r>
              <a:rPr lang="en-US" sz="1500" dirty="0" err="1">
                <a:solidFill>
                  <a:schemeClr val="bg1"/>
                </a:solidFill>
                <a:latin typeface="+mj-lt"/>
              </a:rPr>
              <a:t>Vij</a:t>
            </a:r>
            <a:endParaRPr lang="en-US" sz="1500" dirty="0">
              <a:solidFill>
                <a:schemeClr val="bg1"/>
              </a:solidFill>
              <a:latin typeface="+mj-lt"/>
            </a:endParaRPr>
          </a:p>
          <a:p>
            <a:r>
              <a:rPr lang="en-US" sz="1500" dirty="0">
                <a:solidFill>
                  <a:schemeClr val="bg1"/>
                </a:solidFill>
                <a:latin typeface="+mj-lt"/>
              </a:rPr>
              <a:t>9920103070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234EB6F-D43E-4E4B-AF26-4160714D9D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379" t="17531"/>
          <a:stretch/>
        </p:blipFill>
        <p:spPr>
          <a:xfrm rot="5400000">
            <a:off x="3859431" y="3922519"/>
            <a:ext cx="2197848" cy="172906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7235AE4-C900-4A09-B748-26048D3E39D0}"/>
              </a:ext>
            </a:extLst>
          </p:cNvPr>
          <p:cNvSpPr txBox="1"/>
          <p:nvPr/>
        </p:nvSpPr>
        <p:spPr>
          <a:xfrm>
            <a:off x="5970494" y="5504765"/>
            <a:ext cx="610048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+mj-lt"/>
              </a:rPr>
              <a:t>Abhinav Sinha</a:t>
            </a:r>
          </a:p>
          <a:p>
            <a:r>
              <a:rPr lang="en-US" sz="1500" dirty="0">
                <a:solidFill>
                  <a:schemeClr val="bg1"/>
                </a:solidFill>
                <a:latin typeface="+mj-lt"/>
              </a:rPr>
              <a:t>9920103085</a:t>
            </a:r>
          </a:p>
        </p:txBody>
      </p:sp>
    </p:spTree>
    <p:extLst>
      <p:ext uri="{BB962C8B-B14F-4D97-AF65-F5344CB8AC3E}">
        <p14:creationId xmlns:p14="http://schemas.microsoft.com/office/powerpoint/2010/main" val="58290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77186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60</TotalTime>
  <Words>198</Words>
  <Application>Microsoft Office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Trade Gothic LT Pro</vt:lpstr>
      <vt:lpstr>Trebuchet MS</vt:lpstr>
      <vt:lpstr>Office Theme</vt:lpstr>
      <vt:lpstr>REFER</vt:lpstr>
      <vt:lpstr>INTRODUCTION</vt:lpstr>
      <vt:lpstr>Data Structures</vt:lpstr>
      <vt:lpstr>Data Structures </vt:lpstr>
      <vt:lpstr>Algorithms</vt:lpstr>
      <vt:lpstr>Algorithms</vt:lpstr>
      <vt:lpstr>Team Members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REFER</dc:title>
  <dc:creator>Abhinav Sinha</dc:creator>
  <cp:lastModifiedBy>Abhinav Sinha</cp:lastModifiedBy>
  <cp:revision>3</cp:revision>
  <dcterms:created xsi:type="dcterms:W3CDTF">2021-10-28T07:40:39Z</dcterms:created>
  <dcterms:modified xsi:type="dcterms:W3CDTF">2021-10-28T08:43:51Z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